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
  </p:notesMasterIdLst>
  <p:handoutMasterIdLst>
    <p:handoutMasterId r:id="rId13"/>
  </p:handoutMasterIdLst>
  <p:sldIdLst>
    <p:sldId id="257" r:id="rId5"/>
    <p:sldId id="269" r:id="rId6"/>
    <p:sldId id="270" r:id="rId7"/>
    <p:sldId id="272" r:id="rId8"/>
    <p:sldId id="271" r:id="rId9"/>
    <p:sldId id="273"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949" autoAdjust="0"/>
  </p:normalViewPr>
  <p:slideViewPr>
    <p:cSldViewPr snapToGrid="0" showGuides="1">
      <p:cViewPr varScale="1">
        <p:scale>
          <a:sx n="110" d="100"/>
          <a:sy n="110" d="100"/>
        </p:scale>
        <p:origin x="1182" y="1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1/16/2024</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1/16/2024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163115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409224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4057122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1/16/2024</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313051"/>
            <a:ext cx="5386796" cy="1686067"/>
          </a:xfrm>
        </p:spPr>
        <p:txBody>
          <a:bodyPr/>
          <a:lstStyle/>
          <a:p>
            <a:r>
              <a:rPr lang="en-US" sz="3600" b="0" i="0" dirty="0">
                <a:solidFill>
                  <a:schemeClr val="accent5"/>
                </a:solidFill>
                <a:effectLst/>
                <a:latin typeface="Söhne"/>
              </a:rPr>
              <a:t>Partner with Navigator Shipping Agency for Maritime Excellence</a:t>
            </a:r>
            <a:endParaRPr lang="en-US" sz="3600" dirty="0">
              <a:solidFill>
                <a:schemeClr val="accent5"/>
              </a:solidFill>
            </a:endParaRPr>
          </a:p>
        </p:txBody>
      </p:sp>
      <p:pic>
        <p:nvPicPr>
          <p:cNvPr id="5" name="Picture 4">
            <a:extLst>
              <a:ext uri="{FF2B5EF4-FFF2-40B4-BE49-F238E27FC236}">
                <a16:creationId xmlns:a16="http://schemas.microsoft.com/office/drawing/2014/main" id="{4F9D54BB-4A03-CC96-39A8-EB136B051AF2}"/>
              </a:ext>
            </a:extLst>
          </p:cNvPr>
          <p:cNvPicPr>
            <a:picLocks noChangeAspect="1"/>
          </p:cNvPicPr>
          <p:nvPr/>
        </p:nvPicPr>
        <p:blipFill>
          <a:blip r:embed="rId3"/>
          <a:stretch>
            <a:fillRect/>
          </a:stretch>
        </p:blipFill>
        <p:spPr>
          <a:xfrm>
            <a:off x="6016473" y="212974"/>
            <a:ext cx="2544053" cy="2100077"/>
          </a:xfrm>
          <a:prstGeom prst="rect">
            <a:avLst/>
          </a:prstGeom>
        </p:spPr>
      </p:pic>
      <p:sp>
        <p:nvSpPr>
          <p:cNvPr id="8" name="Title 1">
            <a:extLst>
              <a:ext uri="{FF2B5EF4-FFF2-40B4-BE49-F238E27FC236}">
                <a16:creationId xmlns:a16="http://schemas.microsoft.com/office/drawing/2014/main" id="{DAB9C540-FA31-21BF-F4D8-840A089E53D1}"/>
              </a:ext>
            </a:extLst>
          </p:cNvPr>
          <p:cNvSpPr txBox="1">
            <a:spLocks/>
          </p:cNvSpPr>
          <p:nvPr/>
        </p:nvSpPr>
        <p:spPr>
          <a:xfrm>
            <a:off x="6343650" y="4304145"/>
            <a:ext cx="5063259" cy="56341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accent1"/>
                </a:solidFill>
                <a:latin typeface="+mj-lt"/>
                <a:ea typeface="+mj-ea"/>
                <a:cs typeface="+mj-cs"/>
              </a:defRPr>
            </a:lvl1pPr>
          </a:lstStyle>
          <a:p>
            <a:endParaRPr lang="en-US" sz="3600" dirty="0">
              <a:solidFill>
                <a:schemeClr val="accent5"/>
              </a:solidFill>
            </a:endParaRPr>
          </a:p>
        </p:txBody>
      </p:sp>
      <p:sp>
        <p:nvSpPr>
          <p:cNvPr id="11" name="TextBox 10">
            <a:extLst>
              <a:ext uri="{FF2B5EF4-FFF2-40B4-BE49-F238E27FC236}">
                <a16:creationId xmlns:a16="http://schemas.microsoft.com/office/drawing/2014/main" id="{4AD88F35-F58D-DD11-BB87-F867C47B3533}"/>
              </a:ext>
            </a:extLst>
          </p:cNvPr>
          <p:cNvSpPr txBox="1"/>
          <p:nvPr/>
        </p:nvSpPr>
        <p:spPr>
          <a:xfrm>
            <a:off x="6343650" y="4413128"/>
            <a:ext cx="6959600" cy="369332"/>
          </a:xfrm>
          <a:prstGeom prst="rect">
            <a:avLst/>
          </a:prstGeom>
          <a:noFill/>
        </p:spPr>
        <p:txBody>
          <a:bodyPr wrap="square">
            <a:spAutoFit/>
          </a:bodyPr>
          <a:lstStyle/>
          <a:p>
            <a:r>
              <a:rPr lang="en-US" b="0" i="0" dirty="0">
                <a:solidFill>
                  <a:srgbClr val="374151"/>
                </a:solidFill>
                <a:effectLst/>
                <a:latin typeface="Söhne"/>
              </a:rPr>
              <a:t>Your Gateway to Efficient Maritime Logistics in Libya</a:t>
            </a:r>
            <a:endParaRPr lang="en-US" dirty="0"/>
          </a:p>
        </p:txBody>
      </p:sp>
      <p:sp>
        <p:nvSpPr>
          <p:cNvPr id="17" name="TextBox 16">
            <a:extLst>
              <a:ext uri="{FF2B5EF4-FFF2-40B4-BE49-F238E27FC236}">
                <a16:creationId xmlns:a16="http://schemas.microsoft.com/office/drawing/2014/main" id="{F521606F-4D8D-82C8-BACD-196C138B896F}"/>
              </a:ext>
            </a:extLst>
          </p:cNvPr>
          <p:cNvSpPr txBox="1"/>
          <p:nvPr/>
        </p:nvSpPr>
        <p:spPr>
          <a:xfrm>
            <a:off x="5947915" y="4782460"/>
            <a:ext cx="4271443" cy="646331"/>
          </a:xfrm>
          <a:prstGeom prst="rect">
            <a:avLst/>
          </a:prstGeom>
          <a:noFill/>
        </p:spPr>
        <p:txBody>
          <a:bodyPr wrap="square">
            <a:spAutoFit/>
          </a:bodyPr>
          <a:lstStyle/>
          <a:p>
            <a:r>
              <a:rPr lang="en-US" dirty="0"/>
              <a:t>Website :  </a:t>
            </a:r>
            <a:r>
              <a:rPr lang="en-US" b="1" dirty="0">
                <a:solidFill>
                  <a:schemeClr val="accent5"/>
                </a:solidFill>
              </a:rPr>
              <a:t>https://www.navigator.ly</a:t>
            </a:r>
          </a:p>
          <a:p>
            <a:pPr algn="ctr"/>
            <a:endParaRPr lang="en-US" dirty="0"/>
          </a:p>
        </p:txBody>
      </p:sp>
      <p:sp>
        <p:nvSpPr>
          <p:cNvPr id="19" name="TextBox 18">
            <a:extLst>
              <a:ext uri="{FF2B5EF4-FFF2-40B4-BE49-F238E27FC236}">
                <a16:creationId xmlns:a16="http://schemas.microsoft.com/office/drawing/2014/main" id="{92D8062B-0AF7-3891-7904-D0137F7E3A3A}"/>
              </a:ext>
            </a:extLst>
          </p:cNvPr>
          <p:cNvSpPr txBox="1"/>
          <p:nvPr/>
        </p:nvSpPr>
        <p:spPr>
          <a:xfrm>
            <a:off x="5947916" y="5172591"/>
            <a:ext cx="4271442" cy="646331"/>
          </a:xfrm>
          <a:prstGeom prst="rect">
            <a:avLst/>
          </a:prstGeom>
          <a:noFill/>
        </p:spPr>
        <p:txBody>
          <a:bodyPr wrap="square">
            <a:spAutoFit/>
          </a:bodyPr>
          <a:lstStyle/>
          <a:p>
            <a:r>
              <a:rPr lang="en-US" dirty="0"/>
              <a:t>Email :  </a:t>
            </a:r>
            <a:r>
              <a:rPr lang="en-US" b="1" dirty="0">
                <a:solidFill>
                  <a:schemeClr val="accent5"/>
                </a:solidFill>
              </a:rPr>
              <a:t>info@navigator.ly</a:t>
            </a:r>
          </a:p>
          <a:p>
            <a:pPr algn="ctr"/>
            <a:endParaRPr lang="en-US" dirty="0"/>
          </a:p>
        </p:txBody>
      </p:sp>
      <p:pic>
        <p:nvPicPr>
          <p:cNvPr id="31" name="Picture Placeholder 30">
            <a:extLst>
              <a:ext uri="{FF2B5EF4-FFF2-40B4-BE49-F238E27FC236}">
                <a16:creationId xmlns:a16="http://schemas.microsoft.com/office/drawing/2014/main" id="{6E00849F-64EA-E9C0-9DCD-6BA3860D633C}"/>
              </a:ext>
            </a:extLst>
          </p:cNvPr>
          <p:cNvPicPr>
            <a:picLocks noGrp="1" noChangeAspect="1"/>
          </p:cNvPicPr>
          <p:nvPr>
            <p:ph type="pic" sz="quarter" idx="10"/>
          </p:nvPr>
        </p:nvPicPr>
        <p:blipFill>
          <a:blip r:embed="rId4"/>
          <a:srcRect l="21429" r="21429"/>
          <a:stretch>
            <a:fillRect/>
          </a:stretch>
        </p:blipFill>
        <p:spPr/>
      </p:pic>
    </p:spTree>
    <p:extLst>
      <p:ext uri="{BB962C8B-B14F-4D97-AF65-F5344CB8AC3E}">
        <p14:creationId xmlns:p14="http://schemas.microsoft.com/office/powerpoint/2010/main" val="373798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515938" y="499595"/>
            <a:ext cx="5219844" cy="1325563"/>
          </a:xfrm>
        </p:spPr>
        <p:txBody>
          <a:bodyPr/>
          <a:lstStyle/>
          <a:p>
            <a:r>
              <a:rPr lang="en-US" b="0" i="0" dirty="0">
                <a:solidFill>
                  <a:schemeClr val="accent2"/>
                </a:solidFill>
                <a:effectLst/>
                <a:latin typeface="Söhne"/>
              </a:rPr>
              <a:t>About Navigator Shipping Agency</a:t>
            </a:r>
            <a:endParaRPr lang="en-US" dirty="0">
              <a:solidFill>
                <a:schemeClr val="accent2"/>
              </a:solidFill>
            </a:endParaRPr>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538961" y="1825625"/>
            <a:ext cx="4781184" cy="4351338"/>
          </a:xfrm>
        </p:spPr>
        <p:txBody>
          <a:bodyPr/>
          <a:lstStyle/>
          <a:p>
            <a:pPr marL="0" indent="0">
              <a:buNone/>
            </a:pPr>
            <a:r>
              <a:rPr lang="en-US" sz="1600" i="0" dirty="0">
                <a:effectLst/>
                <a:latin typeface="halyard-display"/>
              </a:rPr>
              <a:t>Navigator Shipping Company (NSC), established in 2011 by Captain Tarek Shokri in Tripoli, specializes in the proficient management of a varied fleet of vessels for a broad spectrum of clients. Our executive team is composed of seasoned experts with a profound understanding of maritime operations. NSC distinguishes itself through its strong connections with Libyan port authorities, which facilitates streamlined and proficient port operations. Our dedication lies in providing outstanding, flexible services tailored to our clients' needs, prioritizing the protection of assets for owners and charterers. This commitment, combined with our competitive stance in the global shipping market, underscores our reputation as a leader in maritime solutions.</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2</a:t>
            </a:fld>
            <a:endParaRPr lang="en-US" dirty="0"/>
          </a:p>
        </p:txBody>
      </p:sp>
      <p:pic>
        <p:nvPicPr>
          <p:cNvPr id="8" name="Picture 7">
            <a:extLst>
              <a:ext uri="{FF2B5EF4-FFF2-40B4-BE49-F238E27FC236}">
                <a16:creationId xmlns:a16="http://schemas.microsoft.com/office/drawing/2014/main" id="{9F0E27E8-2D98-B945-48C8-9A1A571CA379}"/>
              </a:ext>
            </a:extLst>
          </p:cNvPr>
          <p:cNvPicPr>
            <a:picLocks noChangeAspect="1"/>
          </p:cNvPicPr>
          <p:nvPr/>
        </p:nvPicPr>
        <p:blipFill>
          <a:blip r:embed="rId3"/>
          <a:stretch>
            <a:fillRect/>
          </a:stretch>
        </p:blipFill>
        <p:spPr>
          <a:xfrm>
            <a:off x="481394" y="6041087"/>
            <a:ext cx="1098024" cy="816914"/>
          </a:xfrm>
          <a:prstGeom prst="rect">
            <a:avLst/>
          </a:prstGeom>
        </p:spPr>
      </p:pic>
      <p:pic>
        <p:nvPicPr>
          <p:cNvPr id="16" name="Picture Placeholder 15">
            <a:extLst>
              <a:ext uri="{FF2B5EF4-FFF2-40B4-BE49-F238E27FC236}">
                <a16:creationId xmlns:a16="http://schemas.microsoft.com/office/drawing/2014/main" id="{6B9A117D-8572-EF9F-350C-D3DB40F8E16F}"/>
              </a:ext>
            </a:extLst>
          </p:cNvPr>
          <p:cNvPicPr>
            <a:picLocks noGrp="1" noChangeAspect="1"/>
          </p:cNvPicPr>
          <p:nvPr>
            <p:ph type="pic" sz="quarter" idx="13"/>
          </p:nvPr>
        </p:nvPicPr>
        <p:blipFill>
          <a:blip r:embed="rId4"/>
          <a:srcRect t="4178" b="4178"/>
          <a:stretch>
            <a:fillRect/>
          </a:stretch>
        </p:blipFill>
        <p:spPr/>
      </p:pic>
    </p:spTree>
    <p:extLst>
      <p:ext uri="{BB962C8B-B14F-4D97-AF65-F5344CB8AC3E}">
        <p14:creationId xmlns:p14="http://schemas.microsoft.com/office/powerpoint/2010/main" val="43356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pPr algn="l"/>
            <a:r>
              <a:rPr lang="en-US" b="0" i="0" dirty="0">
                <a:solidFill>
                  <a:schemeClr val="accent2"/>
                </a:solidFill>
                <a:effectLst/>
                <a:latin typeface="Söhne"/>
              </a:rPr>
              <a:t>Our Services</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151027" cy="4351338"/>
          </a:xfrm>
        </p:spPr>
        <p:txBody>
          <a:bodyPr/>
          <a:lstStyle/>
          <a:p>
            <a:pPr algn="l">
              <a:buFont typeface="Arial" panose="020B0604020202020204" pitchFamily="34" charset="0"/>
              <a:buChar char="•"/>
            </a:pPr>
            <a:r>
              <a:rPr lang="en-US" sz="1600" b="0" i="0" dirty="0">
                <a:solidFill>
                  <a:srgbClr val="374151"/>
                </a:solidFill>
                <a:effectLst/>
                <a:latin typeface="Söhne"/>
              </a:rPr>
              <a:t>Efficient Port Operations Management</a:t>
            </a:r>
          </a:p>
          <a:p>
            <a:pPr algn="l">
              <a:buFont typeface="Arial" panose="020B0604020202020204" pitchFamily="34" charset="0"/>
              <a:buChar char="•"/>
            </a:pPr>
            <a:r>
              <a:rPr lang="en-US" sz="1600" dirty="0">
                <a:solidFill>
                  <a:srgbClr val="374151"/>
                </a:solidFill>
                <a:latin typeface="Söhne"/>
              </a:rPr>
              <a:t>Stevedoring</a:t>
            </a:r>
          </a:p>
          <a:p>
            <a:pPr algn="l">
              <a:buFont typeface="Arial" panose="020B0604020202020204" pitchFamily="34" charset="0"/>
              <a:buChar char="•"/>
            </a:pPr>
            <a:r>
              <a:rPr lang="en-US" sz="1600" b="0" i="0" dirty="0">
                <a:solidFill>
                  <a:srgbClr val="374151"/>
                </a:solidFill>
                <a:effectLst/>
                <a:latin typeface="Söhne"/>
              </a:rPr>
              <a:t>Handling</a:t>
            </a:r>
          </a:p>
          <a:p>
            <a:pPr algn="l">
              <a:buFont typeface="Arial" panose="020B0604020202020204" pitchFamily="34" charset="0"/>
              <a:buChar char="•"/>
            </a:pPr>
            <a:r>
              <a:rPr lang="en-US" sz="1600" dirty="0">
                <a:solidFill>
                  <a:srgbClr val="374151"/>
                </a:solidFill>
                <a:latin typeface="Söhne"/>
              </a:rPr>
              <a:t>Freight Forwarding</a:t>
            </a:r>
          </a:p>
          <a:p>
            <a:pPr algn="l">
              <a:buFont typeface="Arial" panose="020B0604020202020204" pitchFamily="34" charset="0"/>
              <a:buChar char="•"/>
            </a:pPr>
            <a:r>
              <a:rPr lang="en-US" sz="1600" b="0" i="0" dirty="0">
                <a:solidFill>
                  <a:srgbClr val="374151"/>
                </a:solidFill>
                <a:effectLst/>
                <a:latin typeface="Söhne"/>
              </a:rPr>
              <a:t>HUB Agent</a:t>
            </a:r>
          </a:p>
          <a:p>
            <a:pPr algn="l">
              <a:buFont typeface="Arial" panose="020B0604020202020204" pitchFamily="34" charset="0"/>
              <a:buChar char="•"/>
            </a:pPr>
            <a:r>
              <a:rPr lang="en-US" sz="1600" dirty="0">
                <a:solidFill>
                  <a:srgbClr val="374151"/>
                </a:solidFill>
                <a:latin typeface="Söhne"/>
              </a:rPr>
              <a:t>Protecting Agent</a:t>
            </a:r>
          </a:p>
          <a:p>
            <a:pPr algn="l">
              <a:buFont typeface="Arial" panose="020B0604020202020204" pitchFamily="34" charset="0"/>
              <a:buChar char="•"/>
            </a:pPr>
            <a:r>
              <a:rPr lang="en-US" sz="1600" b="0" i="0" dirty="0">
                <a:solidFill>
                  <a:srgbClr val="374151"/>
                </a:solidFill>
                <a:effectLst/>
                <a:latin typeface="Söhne"/>
              </a:rPr>
              <a:t>Husbandry Agent</a:t>
            </a:r>
          </a:p>
          <a:p>
            <a:r>
              <a:rPr lang="en-US" sz="1600" b="0" i="0" dirty="0">
                <a:solidFill>
                  <a:srgbClr val="374151"/>
                </a:solidFill>
                <a:effectLst/>
                <a:latin typeface="Söhne"/>
              </a:rPr>
              <a:t>Advanced Logistics and Supply Chain Solutions</a:t>
            </a:r>
          </a:p>
          <a:p>
            <a:pPr algn="l">
              <a:buFont typeface="Arial" panose="020B0604020202020204" pitchFamily="34" charset="0"/>
              <a:buChar char="•"/>
            </a:pPr>
            <a:endParaRPr lang="en-US" sz="1600" b="0" i="0" dirty="0">
              <a:solidFill>
                <a:srgbClr val="374151"/>
              </a:solidFill>
              <a:effectLst/>
              <a:latin typeface="Söhne"/>
            </a:endParaRP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3</a:t>
            </a:fld>
            <a:endParaRPr lang="en-US" dirty="0"/>
          </a:p>
        </p:txBody>
      </p:sp>
      <p:pic>
        <p:nvPicPr>
          <p:cNvPr id="6" name="Picture 5">
            <a:extLst>
              <a:ext uri="{FF2B5EF4-FFF2-40B4-BE49-F238E27FC236}">
                <a16:creationId xmlns:a16="http://schemas.microsoft.com/office/drawing/2014/main" id="{0ECD10BA-5799-B2C2-CB4C-6F3DF3EDCA81}"/>
              </a:ext>
            </a:extLst>
          </p:cNvPr>
          <p:cNvPicPr>
            <a:picLocks noChangeAspect="1"/>
          </p:cNvPicPr>
          <p:nvPr/>
        </p:nvPicPr>
        <p:blipFill>
          <a:blip r:embed="rId3"/>
          <a:stretch>
            <a:fillRect/>
          </a:stretch>
        </p:blipFill>
        <p:spPr>
          <a:xfrm>
            <a:off x="481394" y="6041087"/>
            <a:ext cx="1098024" cy="816914"/>
          </a:xfrm>
          <a:prstGeom prst="rect">
            <a:avLst/>
          </a:prstGeom>
        </p:spPr>
      </p:pic>
      <p:pic>
        <p:nvPicPr>
          <p:cNvPr id="11" name="Picture Placeholder 10">
            <a:extLst>
              <a:ext uri="{FF2B5EF4-FFF2-40B4-BE49-F238E27FC236}">
                <a16:creationId xmlns:a16="http://schemas.microsoft.com/office/drawing/2014/main" id="{36E7175F-A80C-4A5F-5EED-BD1D6F2DCA22}"/>
              </a:ext>
            </a:extLst>
          </p:cNvPr>
          <p:cNvPicPr>
            <a:picLocks noGrp="1" noChangeAspect="1"/>
          </p:cNvPicPr>
          <p:nvPr>
            <p:ph type="pic" sz="quarter" idx="13"/>
          </p:nvPr>
        </p:nvPicPr>
        <p:blipFill>
          <a:blip r:embed="rId4"/>
          <a:srcRect/>
          <a:stretch>
            <a:fillRect/>
          </a:stretch>
        </p:blipFill>
        <p:spPr/>
      </p:pic>
    </p:spTree>
    <p:extLst>
      <p:ext uri="{BB962C8B-B14F-4D97-AF65-F5344CB8AC3E}">
        <p14:creationId xmlns:p14="http://schemas.microsoft.com/office/powerpoint/2010/main" val="96173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pPr algn="l"/>
            <a:r>
              <a:rPr lang="en-US" b="0" i="0" dirty="0">
                <a:solidFill>
                  <a:schemeClr val="accent2"/>
                </a:solidFill>
                <a:effectLst/>
                <a:latin typeface="Söhne"/>
              </a:rPr>
              <a:t>Expertise in Libyan Ports</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a:xfrm>
            <a:off x="515938" y="1903728"/>
            <a:ext cx="4238998" cy="495389"/>
          </a:xfrm>
        </p:spPr>
        <p:txBody>
          <a:bodyPr/>
          <a:lstStyle/>
          <a:p>
            <a:r>
              <a:rPr lang="en-US" b="0" i="0" dirty="0">
                <a:solidFill>
                  <a:schemeClr val="accent2"/>
                </a:solidFill>
                <a:effectLst/>
                <a:latin typeface="Söhne"/>
              </a:rPr>
              <a:t>Unmatched Expertise in Libyan Ports</a:t>
            </a:r>
            <a:endParaRPr lang="en-US" dirty="0">
              <a:solidFill>
                <a:schemeClr val="accent2"/>
              </a:solidFill>
            </a:endParaRPr>
          </a:p>
        </p:txBody>
      </p:sp>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p:txBody>
          <a:bodyPr/>
          <a:lstStyle/>
          <a:p>
            <a:pPr algn="l"/>
            <a:r>
              <a:rPr lang="en-US" b="0" i="0" dirty="0">
                <a:solidFill>
                  <a:srgbClr val="374151"/>
                </a:solidFill>
                <a:effectLst/>
                <a:latin typeface="Söhne"/>
              </a:rPr>
              <a:t>Our in-depth knowledge and hands-on experience in all major Libyan ports position us uniquely to manage complex maritime logistics, ensuring smooth and efficient operations for our clients.</a:t>
            </a:r>
            <a:endParaRPr lang="en-US" dirty="0"/>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a:xfrm>
            <a:off x="6847272" y="2780145"/>
            <a:ext cx="4938327" cy="1645211"/>
          </a:xfrm>
        </p:spPr>
        <p:txBody>
          <a:bodyPr/>
          <a:lstStyle/>
          <a:p>
            <a:r>
              <a:rPr lang="en-US" b="0" i="0" dirty="0">
                <a:solidFill>
                  <a:srgbClr val="374151"/>
                </a:solidFill>
                <a:effectLst/>
                <a:latin typeface="Söhne"/>
              </a:rPr>
              <a:t>At Navigator Shipping Agency, we pride ourselves on our comprehensive understanding of the local maritime landscape, which includes up-to-date knowledge of port regulations, customs procedures, and the latest operational practices. This expertise allows us to navigate through challenges and provide proactive solutions, significantly reducing turnaround times and enhancing overall efficiency.</a:t>
            </a:r>
            <a:endParaRPr lang="en-US" sz="1600" dirty="0"/>
          </a:p>
        </p:txBody>
      </p:sp>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a:xfrm>
            <a:off x="7475708" y="4963450"/>
            <a:ext cx="4780947" cy="495389"/>
          </a:xfrm>
        </p:spPr>
        <p:txBody>
          <a:bodyPr/>
          <a:lstStyle/>
          <a:p>
            <a:r>
              <a:rPr lang="en-US" b="0" i="0" dirty="0">
                <a:solidFill>
                  <a:schemeClr val="accent2"/>
                </a:solidFill>
                <a:effectLst/>
                <a:latin typeface="Söhne"/>
              </a:rPr>
              <a:t>Navigator Shipping Agency's Unrivaled Expertise in Libyan Ports</a:t>
            </a:r>
            <a:endParaRPr lang="en-US" dirty="0">
              <a:solidFill>
                <a:schemeClr val="accent2"/>
              </a:solidFill>
            </a:endParaRP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4</a:t>
            </a:fld>
            <a:endParaRPr lang="en-US" dirty="0"/>
          </a:p>
        </p:txBody>
      </p:sp>
      <p:pic>
        <p:nvPicPr>
          <p:cNvPr id="6" name="Picture 5">
            <a:extLst>
              <a:ext uri="{FF2B5EF4-FFF2-40B4-BE49-F238E27FC236}">
                <a16:creationId xmlns:a16="http://schemas.microsoft.com/office/drawing/2014/main" id="{CF78074F-08CE-5A09-1B24-96630F0FAFBD}"/>
              </a:ext>
            </a:extLst>
          </p:cNvPr>
          <p:cNvPicPr>
            <a:picLocks noChangeAspect="1"/>
          </p:cNvPicPr>
          <p:nvPr/>
        </p:nvPicPr>
        <p:blipFill>
          <a:blip r:embed="rId3"/>
          <a:stretch>
            <a:fillRect/>
          </a:stretch>
        </p:blipFill>
        <p:spPr>
          <a:xfrm>
            <a:off x="481394" y="6041087"/>
            <a:ext cx="1098024" cy="816914"/>
          </a:xfrm>
          <a:prstGeom prst="rect">
            <a:avLst/>
          </a:prstGeom>
        </p:spPr>
      </p:pic>
      <p:pic>
        <p:nvPicPr>
          <p:cNvPr id="18" name="Picture Placeholder 17">
            <a:extLst>
              <a:ext uri="{FF2B5EF4-FFF2-40B4-BE49-F238E27FC236}">
                <a16:creationId xmlns:a16="http://schemas.microsoft.com/office/drawing/2014/main" id="{2D576B6C-B435-5FFC-A571-EB79551B2965}"/>
              </a:ext>
            </a:extLst>
          </p:cNvPr>
          <p:cNvPicPr>
            <a:picLocks noGrp="1" noChangeAspect="1"/>
          </p:cNvPicPr>
          <p:nvPr>
            <p:ph type="pic" sz="quarter" idx="21"/>
          </p:nvPr>
        </p:nvPicPr>
        <p:blipFill>
          <a:blip r:embed="rId4"/>
          <a:srcRect/>
          <a:stretch>
            <a:fillRect/>
          </a:stretch>
        </p:blipFill>
        <p:spPr/>
      </p:pic>
      <p:pic>
        <p:nvPicPr>
          <p:cNvPr id="22" name="Picture Placeholder 21">
            <a:extLst>
              <a:ext uri="{FF2B5EF4-FFF2-40B4-BE49-F238E27FC236}">
                <a16:creationId xmlns:a16="http://schemas.microsoft.com/office/drawing/2014/main" id="{86D9A07A-8A33-6AB8-77D7-418EBCC61062}"/>
              </a:ext>
            </a:extLst>
          </p:cNvPr>
          <p:cNvPicPr>
            <a:picLocks noGrp="1" noChangeAspect="1"/>
          </p:cNvPicPr>
          <p:nvPr>
            <p:ph type="pic" sz="quarter" idx="22"/>
          </p:nvPr>
        </p:nvPicPr>
        <p:blipFill>
          <a:blip r:embed="rId5"/>
          <a:srcRect l="131" r="131"/>
          <a:stretch>
            <a:fillRect/>
          </a:stretch>
        </p:blipFill>
        <p:spPr/>
      </p:pic>
      <p:pic>
        <p:nvPicPr>
          <p:cNvPr id="25" name="Picture 24">
            <a:extLst>
              <a:ext uri="{FF2B5EF4-FFF2-40B4-BE49-F238E27FC236}">
                <a16:creationId xmlns:a16="http://schemas.microsoft.com/office/drawing/2014/main" id="{520216AC-C6DC-ACDF-FF1D-49E82216D7C9}"/>
              </a:ext>
            </a:extLst>
          </p:cNvPr>
          <p:cNvPicPr>
            <a:picLocks noChangeAspect="1"/>
          </p:cNvPicPr>
          <p:nvPr/>
        </p:nvPicPr>
        <p:blipFill>
          <a:blip r:embed="rId6"/>
          <a:stretch>
            <a:fillRect/>
          </a:stretch>
        </p:blipFill>
        <p:spPr>
          <a:xfrm>
            <a:off x="8097387" y="342050"/>
            <a:ext cx="2438095" cy="2438095"/>
          </a:xfrm>
          <a:prstGeom prst="rect">
            <a:avLst/>
          </a:prstGeom>
        </p:spPr>
      </p:pic>
    </p:spTree>
    <p:extLst>
      <p:ext uri="{BB962C8B-B14F-4D97-AF65-F5344CB8AC3E}">
        <p14:creationId xmlns:p14="http://schemas.microsoft.com/office/powerpoint/2010/main" val="269403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pPr algn="l"/>
            <a:r>
              <a:rPr lang="en-US" b="0" dirty="0">
                <a:solidFill>
                  <a:schemeClr val="accent2"/>
                </a:solidFill>
                <a:effectLst/>
                <a:latin typeface="Söhne"/>
              </a:rPr>
              <a:t>Why Choose Us?</a:t>
            </a:r>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15"/>
          </p:nvPr>
        </p:nvSpPr>
        <p:spPr/>
        <p:txBody>
          <a:bodyPr/>
          <a:lstStyle/>
          <a:p>
            <a:r>
              <a:rPr lang="en-US" b="0" i="0" dirty="0">
                <a:solidFill>
                  <a:schemeClr val="accent2"/>
                </a:solidFill>
                <a:effectLst/>
                <a:latin typeface="Söhne"/>
              </a:rPr>
              <a:t>"Why Navigator Shipping Agency?"</a:t>
            </a:r>
            <a:endParaRPr lang="en-US" dirty="0">
              <a:solidFill>
                <a:schemeClr val="accent2"/>
              </a:solidFill>
            </a:endParaRPr>
          </a:p>
        </p:txBody>
      </p:sp>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a:xfrm>
            <a:off x="219126" y="3371724"/>
            <a:ext cx="3445566" cy="2588627"/>
          </a:xfrm>
        </p:spPr>
        <p:txBody>
          <a:bodyPr>
            <a:normAutofit/>
          </a:bodyPr>
          <a:lstStyle/>
          <a:p>
            <a:pPr algn="l">
              <a:buFont typeface="Arial" panose="020B0604020202020204" pitchFamily="34" charset="0"/>
              <a:buChar char="•"/>
            </a:pPr>
            <a:r>
              <a:rPr lang="en-US" sz="1600" b="0" i="0" dirty="0">
                <a:solidFill>
                  <a:srgbClr val="374151"/>
                </a:solidFill>
                <a:effectLst/>
                <a:latin typeface="Söhne"/>
              </a:rPr>
              <a:t>"Deep-rooted Local Knowledge and Global Standards"</a:t>
            </a:r>
          </a:p>
          <a:p>
            <a:pPr algn="l">
              <a:buFont typeface="Arial" panose="020B0604020202020204" pitchFamily="34" charset="0"/>
              <a:buChar char="•"/>
            </a:pPr>
            <a:r>
              <a:rPr lang="en-US" sz="1600" b="0" i="0" dirty="0">
                <a:solidFill>
                  <a:srgbClr val="374151"/>
                </a:solidFill>
                <a:effectLst/>
                <a:latin typeface="Söhne"/>
              </a:rPr>
              <a:t>"Commitment to Safety and Operational Excellence"</a:t>
            </a:r>
          </a:p>
          <a:p>
            <a:pPr algn="l">
              <a:buFont typeface="Arial" panose="020B0604020202020204" pitchFamily="34" charset="0"/>
              <a:buChar char="•"/>
            </a:pPr>
            <a:r>
              <a:rPr lang="en-US" sz="1600" b="0" i="0" dirty="0">
                <a:solidFill>
                  <a:srgbClr val="374151"/>
                </a:solidFill>
                <a:effectLst/>
                <a:latin typeface="Söhne"/>
              </a:rPr>
              <a:t>"Customized Solutions for Diverse Maritime Needs"</a:t>
            </a:r>
          </a:p>
        </p:txBody>
      </p:sp>
      <p:sp>
        <p:nvSpPr>
          <p:cNvPr id="8" name="Content Placeholder 7">
            <a:extLst>
              <a:ext uri="{FF2B5EF4-FFF2-40B4-BE49-F238E27FC236}">
                <a16:creationId xmlns:a16="http://schemas.microsoft.com/office/drawing/2014/main" id="{D78F2DCC-A50E-40A1-81F9-70371D4AA42F}"/>
              </a:ext>
            </a:extLst>
          </p:cNvPr>
          <p:cNvSpPr>
            <a:spLocks noGrp="1"/>
          </p:cNvSpPr>
          <p:nvPr>
            <p:ph idx="16"/>
          </p:nvPr>
        </p:nvSpPr>
        <p:spPr/>
        <p:txBody>
          <a:bodyPr/>
          <a:lstStyle/>
          <a:p>
            <a:r>
              <a:rPr lang="en-US" b="0" i="0" dirty="0">
                <a:solidFill>
                  <a:schemeClr val="accent2"/>
                </a:solidFill>
                <a:effectLst/>
                <a:latin typeface="Söhne"/>
              </a:rPr>
              <a:t>Deep-rooted Local Knowledge and Global Standards</a:t>
            </a:r>
            <a:endParaRPr lang="en-US" b="0" dirty="0">
              <a:solidFill>
                <a:schemeClr val="accent2"/>
              </a:solidFill>
            </a:endParaRPr>
          </a:p>
        </p:txBody>
      </p:sp>
      <p:sp>
        <p:nvSpPr>
          <p:cNvPr id="6" name="Content Placeholder 5">
            <a:extLst>
              <a:ext uri="{FF2B5EF4-FFF2-40B4-BE49-F238E27FC236}">
                <a16:creationId xmlns:a16="http://schemas.microsoft.com/office/drawing/2014/main" id="{5CD639B0-7991-4B2B-9E50-32064EB91255}"/>
              </a:ext>
            </a:extLst>
          </p:cNvPr>
          <p:cNvSpPr>
            <a:spLocks noGrp="1"/>
          </p:cNvSpPr>
          <p:nvPr>
            <p:ph idx="14"/>
          </p:nvPr>
        </p:nvSpPr>
        <p:spPr>
          <a:xfrm>
            <a:off x="8527123" y="3371724"/>
            <a:ext cx="3445567" cy="2532936"/>
          </a:xfrm>
        </p:spPr>
        <p:txBody>
          <a:bodyPr>
            <a:noAutofit/>
          </a:bodyPr>
          <a:lstStyle/>
          <a:p>
            <a:pPr algn="l">
              <a:buFont typeface="Arial" panose="020B0604020202020204" pitchFamily="34" charset="0"/>
              <a:buChar char="•"/>
            </a:pPr>
            <a:r>
              <a:rPr lang="en-US" sz="1400" b="1" i="0" dirty="0">
                <a:solidFill>
                  <a:srgbClr val="374151"/>
                </a:solidFill>
                <a:effectLst/>
                <a:latin typeface="Söhne"/>
              </a:rPr>
              <a:t>Local Insight, Global Standards:</a:t>
            </a:r>
            <a:endParaRPr lang="en-US" sz="1400" b="0" i="0" dirty="0">
              <a:solidFill>
                <a:srgbClr val="374151"/>
              </a:solidFill>
              <a:effectLst/>
              <a:latin typeface="Söhne"/>
            </a:endParaRPr>
          </a:p>
          <a:p>
            <a:pPr marL="742950" lvl="1" indent="-285750" algn="l">
              <a:buFont typeface="Arial" panose="020B0604020202020204" pitchFamily="34" charset="0"/>
              <a:buChar char="•"/>
            </a:pPr>
            <a:r>
              <a:rPr lang="en-US" sz="1400" b="0" i="0" dirty="0">
                <a:solidFill>
                  <a:srgbClr val="374151"/>
                </a:solidFill>
                <a:effectLst/>
                <a:latin typeface="Söhne"/>
              </a:rPr>
              <a:t>Expertise in Libyan maritime intricacies paired with international shipping excellence.</a:t>
            </a:r>
          </a:p>
          <a:p>
            <a:pPr algn="l">
              <a:buFont typeface="Arial" panose="020B0604020202020204" pitchFamily="34" charset="0"/>
              <a:buChar char="•"/>
            </a:pPr>
            <a:r>
              <a:rPr lang="en-US" sz="1400" b="1" i="0" dirty="0">
                <a:solidFill>
                  <a:srgbClr val="374151"/>
                </a:solidFill>
                <a:effectLst/>
                <a:latin typeface="Söhne"/>
              </a:rPr>
              <a:t>Safety and Excellence as Priorities:</a:t>
            </a:r>
            <a:endParaRPr lang="en-US" sz="1400" b="0" i="0" dirty="0">
              <a:solidFill>
                <a:srgbClr val="374151"/>
              </a:solidFill>
              <a:effectLst/>
              <a:latin typeface="Söhne"/>
            </a:endParaRPr>
          </a:p>
          <a:p>
            <a:pPr marL="742950" lvl="1" indent="-285750" algn="l">
              <a:buFont typeface="Arial" panose="020B0604020202020204" pitchFamily="34" charset="0"/>
              <a:buChar char="•"/>
            </a:pPr>
            <a:r>
              <a:rPr lang="en-US" sz="1400" b="0" i="0" dirty="0">
                <a:solidFill>
                  <a:srgbClr val="374151"/>
                </a:solidFill>
                <a:effectLst/>
                <a:latin typeface="Söhne"/>
              </a:rPr>
              <a:t>Unwavering focus on safeguarding operations and optimizing efficiency.</a:t>
            </a:r>
          </a:p>
          <a:p>
            <a:pPr algn="l">
              <a:buFont typeface="Arial" panose="020B0604020202020204" pitchFamily="34" charset="0"/>
              <a:buChar char="•"/>
            </a:pPr>
            <a:r>
              <a:rPr lang="en-US" sz="1400" b="1" i="0" dirty="0">
                <a:solidFill>
                  <a:srgbClr val="374151"/>
                </a:solidFill>
                <a:effectLst/>
                <a:latin typeface="Söhne"/>
              </a:rPr>
              <a:t>Tailored Maritime Solutions:</a:t>
            </a:r>
            <a:endParaRPr lang="en-US" sz="1400" b="0" i="0" dirty="0">
              <a:solidFill>
                <a:srgbClr val="374151"/>
              </a:solidFill>
              <a:effectLst/>
              <a:latin typeface="Söhne"/>
            </a:endParaRPr>
          </a:p>
          <a:p>
            <a:pPr marL="742950" lvl="1" indent="-285750" algn="l">
              <a:buFont typeface="Arial" panose="020B0604020202020204" pitchFamily="34" charset="0"/>
              <a:buChar char="•"/>
            </a:pPr>
            <a:r>
              <a:rPr lang="en-US" sz="1400" b="0" i="0" dirty="0">
                <a:solidFill>
                  <a:srgbClr val="374151"/>
                </a:solidFill>
                <a:effectLst/>
                <a:latin typeface="Söhne"/>
              </a:rPr>
              <a:t>Customized services to meet unique client needs in maritime logistics.</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5</a:t>
            </a:fld>
            <a:endParaRPr lang="en-US" dirty="0"/>
          </a:p>
        </p:txBody>
      </p:sp>
      <p:pic>
        <p:nvPicPr>
          <p:cNvPr id="5" name="Picture 4">
            <a:extLst>
              <a:ext uri="{FF2B5EF4-FFF2-40B4-BE49-F238E27FC236}">
                <a16:creationId xmlns:a16="http://schemas.microsoft.com/office/drawing/2014/main" id="{D39BFBDA-0955-EAB4-5D3E-6D02112ADBAF}"/>
              </a:ext>
            </a:extLst>
          </p:cNvPr>
          <p:cNvPicPr>
            <a:picLocks noChangeAspect="1"/>
          </p:cNvPicPr>
          <p:nvPr/>
        </p:nvPicPr>
        <p:blipFill>
          <a:blip r:embed="rId3"/>
          <a:stretch>
            <a:fillRect/>
          </a:stretch>
        </p:blipFill>
        <p:spPr>
          <a:xfrm>
            <a:off x="481394" y="6041087"/>
            <a:ext cx="1098024" cy="816914"/>
          </a:xfrm>
          <a:prstGeom prst="rect">
            <a:avLst/>
          </a:prstGeom>
        </p:spPr>
      </p:pic>
      <p:pic>
        <p:nvPicPr>
          <p:cNvPr id="12" name="Picture Placeholder 11">
            <a:extLst>
              <a:ext uri="{FF2B5EF4-FFF2-40B4-BE49-F238E27FC236}">
                <a16:creationId xmlns:a16="http://schemas.microsoft.com/office/drawing/2014/main" id="{88BFF0F7-22A4-5B84-0920-1D5078CE5100}"/>
              </a:ext>
            </a:extLst>
          </p:cNvPr>
          <p:cNvPicPr>
            <a:picLocks noGrp="1" noChangeAspect="1"/>
          </p:cNvPicPr>
          <p:nvPr>
            <p:ph type="pic" sz="quarter" idx="17"/>
          </p:nvPr>
        </p:nvPicPr>
        <p:blipFill>
          <a:blip r:embed="rId4"/>
          <a:srcRect t="158" b="158"/>
          <a:stretch>
            <a:fillRect/>
          </a:stretch>
        </p:blipFill>
        <p:spPr>
          <a:xfrm>
            <a:off x="1690472" y="2046111"/>
            <a:ext cx="502873" cy="502873"/>
          </a:xfrm>
        </p:spPr>
      </p:pic>
      <p:pic>
        <p:nvPicPr>
          <p:cNvPr id="16" name="Picture Placeholder 15">
            <a:extLst>
              <a:ext uri="{FF2B5EF4-FFF2-40B4-BE49-F238E27FC236}">
                <a16:creationId xmlns:a16="http://schemas.microsoft.com/office/drawing/2014/main" id="{89E2D543-3692-0977-E259-666FD954CE63}"/>
              </a:ext>
            </a:extLst>
          </p:cNvPr>
          <p:cNvPicPr>
            <a:picLocks noGrp="1" noChangeAspect="1"/>
          </p:cNvPicPr>
          <p:nvPr>
            <p:ph type="pic" sz="quarter" idx="19"/>
          </p:nvPr>
        </p:nvPicPr>
        <p:blipFill>
          <a:blip r:embed="rId5"/>
          <a:srcRect t="158" b="158"/>
          <a:stretch>
            <a:fillRect/>
          </a:stretch>
        </p:blipFill>
        <p:spPr>
          <a:xfrm>
            <a:off x="9998655" y="1964549"/>
            <a:ext cx="502873" cy="502873"/>
          </a:xfrm>
        </p:spPr>
      </p:pic>
      <p:pic>
        <p:nvPicPr>
          <p:cNvPr id="20" name="Picture Placeholder 19">
            <a:extLst>
              <a:ext uri="{FF2B5EF4-FFF2-40B4-BE49-F238E27FC236}">
                <a16:creationId xmlns:a16="http://schemas.microsoft.com/office/drawing/2014/main" id="{FEE13E44-363D-E194-C3A2-50E89D26DEA7}"/>
              </a:ext>
            </a:extLst>
          </p:cNvPr>
          <p:cNvPicPr>
            <a:picLocks noGrp="1" noChangeAspect="1"/>
          </p:cNvPicPr>
          <p:nvPr>
            <p:ph type="pic" sz="quarter" idx="13"/>
          </p:nvPr>
        </p:nvPicPr>
        <p:blipFill>
          <a:blip r:embed="rId6"/>
          <a:srcRect t="556" b="556"/>
          <a:stretch>
            <a:fillRect/>
          </a:stretch>
        </p:blipFill>
        <p:spPr>
          <a:effectLst>
            <a:innerShdw blurRad="114300">
              <a:prstClr val="black"/>
            </a:innerShdw>
          </a:effectLst>
          <a:scene3d>
            <a:camera prst="orthographicFront"/>
            <a:lightRig rig="flood" dir="t"/>
          </a:scene3d>
          <a:sp3d prstMaterial="metal">
            <a:bevelT w="139700" h="139700" prst="divot"/>
            <a:bevelB/>
          </a:sp3d>
        </p:spPr>
      </p:pic>
    </p:spTree>
    <p:extLst>
      <p:ext uri="{BB962C8B-B14F-4D97-AF65-F5344CB8AC3E}">
        <p14:creationId xmlns:p14="http://schemas.microsoft.com/office/powerpoint/2010/main" val="460269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B532-EB3E-428B-9224-EFA237D16A73}"/>
              </a:ext>
            </a:extLst>
          </p:cNvPr>
          <p:cNvSpPr>
            <a:spLocks noGrp="1"/>
          </p:cNvSpPr>
          <p:nvPr>
            <p:ph type="title"/>
          </p:nvPr>
        </p:nvSpPr>
        <p:spPr/>
        <p:txBody>
          <a:bodyPr/>
          <a:lstStyle/>
          <a:p>
            <a:pPr algn="l"/>
            <a:r>
              <a:rPr lang="en-US" b="0" i="0" dirty="0">
                <a:solidFill>
                  <a:schemeClr val="accent2"/>
                </a:solidFill>
                <a:effectLst/>
                <a:latin typeface="Söhne"/>
              </a:rPr>
              <a:t>Our Commitment to Safety and Efficiency</a:t>
            </a:r>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fld id="{9EC71654-96A5-4280-94F3-931C61A9F92C}" type="slidenum">
              <a:rPr lang="en-US" smtClean="0"/>
              <a:pPr/>
              <a:t>6</a:t>
            </a:fld>
            <a:endParaRPr lang="en-US" dirty="0"/>
          </a:p>
        </p:txBody>
      </p:sp>
      <p:pic>
        <p:nvPicPr>
          <p:cNvPr id="4" name="Picture 3">
            <a:extLst>
              <a:ext uri="{FF2B5EF4-FFF2-40B4-BE49-F238E27FC236}">
                <a16:creationId xmlns:a16="http://schemas.microsoft.com/office/drawing/2014/main" id="{BE220C5E-E190-583E-6C12-5359034B43C1}"/>
              </a:ext>
            </a:extLst>
          </p:cNvPr>
          <p:cNvPicPr>
            <a:picLocks noChangeAspect="1"/>
          </p:cNvPicPr>
          <p:nvPr/>
        </p:nvPicPr>
        <p:blipFill>
          <a:blip r:embed="rId3"/>
          <a:stretch>
            <a:fillRect/>
          </a:stretch>
        </p:blipFill>
        <p:spPr>
          <a:xfrm>
            <a:off x="481394" y="6041087"/>
            <a:ext cx="1098024" cy="816914"/>
          </a:xfrm>
          <a:prstGeom prst="rect">
            <a:avLst/>
          </a:prstGeom>
        </p:spPr>
      </p:pic>
      <p:sp>
        <p:nvSpPr>
          <p:cNvPr id="7" name="TextBox 6">
            <a:extLst>
              <a:ext uri="{FF2B5EF4-FFF2-40B4-BE49-F238E27FC236}">
                <a16:creationId xmlns:a16="http://schemas.microsoft.com/office/drawing/2014/main" id="{6197EB4E-761E-F88D-B82D-AA237333A991}"/>
              </a:ext>
            </a:extLst>
          </p:cNvPr>
          <p:cNvSpPr txBox="1"/>
          <p:nvPr/>
        </p:nvSpPr>
        <p:spPr>
          <a:xfrm>
            <a:off x="481394" y="1436315"/>
            <a:ext cx="6248400" cy="369332"/>
          </a:xfrm>
          <a:prstGeom prst="rect">
            <a:avLst/>
          </a:prstGeom>
          <a:noFill/>
        </p:spPr>
        <p:txBody>
          <a:bodyPr wrap="square">
            <a:spAutoFit/>
          </a:bodyPr>
          <a:lstStyle/>
          <a:p>
            <a:r>
              <a:rPr lang="en-US" b="0" i="0" dirty="0">
                <a:solidFill>
                  <a:srgbClr val="374151"/>
                </a:solidFill>
                <a:effectLst/>
                <a:latin typeface="Söhne"/>
              </a:rPr>
              <a:t>"Dedicated to Safety and Efficiency"</a:t>
            </a:r>
            <a:endParaRPr lang="en-US" dirty="0"/>
          </a:p>
        </p:txBody>
      </p:sp>
      <p:sp>
        <p:nvSpPr>
          <p:cNvPr id="10" name="TextBox 9">
            <a:extLst>
              <a:ext uri="{FF2B5EF4-FFF2-40B4-BE49-F238E27FC236}">
                <a16:creationId xmlns:a16="http://schemas.microsoft.com/office/drawing/2014/main" id="{96A45FEA-0BC1-68D9-E02E-18257282333B}"/>
              </a:ext>
            </a:extLst>
          </p:cNvPr>
          <p:cNvSpPr txBox="1"/>
          <p:nvPr/>
        </p:nvSpPr>
        <p:spPr>
          <a:xfrm>
            <a:off x="481394" y="2075005"/>
            <a:ext cx="5125079" cy="1077218"/>
          </a:xfrm>
          <a:prstGeom prst="rect">
            <a:avLst/>
          </a:prstGeom>
          <a:noFill/>
        </p:spPr>
        <p:txBody>
          <a:bodyPr wrap="square">
            <a:spAutoFit/>
          </a:bodyPr>
          <a:lstStyle/>
          <a:p>
            <a:r>
              <a:rPr lang="en-US" sz="1600" b="0" i="0" dirty="0">
                <a:solidFill>
                  <a:srgbClr val="374151"/>
                </a:solidFill>
                <a:effectLst/>
                <a:latin typeface="Söhne"/>
              </a:rPr>
              <a:t>"At Navigator Shipping Agency, we prioritize the safety of our operations and cargo. We employ the latest technologies and best practices to ensure high efficiency and reliability in all our services."</a:t>
            </a:r>
            <a:endParaRPr lang="en-US" sz="1600" dirty="0"/>
          </a:p>
        </p:txBody>
      </p:sp>
      <p:sp>
        <p:nvSpPr>
          <p:cNvPr id="15" name="Rectangle: Rounded Corners 14">
            <a:extLst>
              <a:ext uri="{FF2B5EF4-FFF2-40B4-BE49-F238E27FC236}">
                <a16:creationId xmlns:a16="http://schemas.microsoft.com/office/drawing/2014/main" id="{6F93B85E-4527-86FB-D3CC-CEAA46509787}"/>
              </a:ext>
            </a:extLst>
          </p:cNvPr>
          <p:cNvSpPr/>
          <p:nvPr/>
        </p:nvSpPr>
        <p:spPr>
          <a:xfrm>
            <a:off x="6729794" y="3152223"/>
            <a:ext cx="6024180" cy="3636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7478810-F66C-0DB9-8A5C-8BCE1D989A6C}"/>
              </a:ext>
            </a:extLst>
          </p:cNvPr>
          <p:cNvSpPr/>
          <p:nvPr/>
        </p:nvSpPr>
        <p:spPr>
          <a:xfrm>
            <a:off x="6897188" y="3335382"/>
            <a:ext cx="5585567" cy="324715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185B3F23-C2B5-EA58-5009-B411DAFB9D8C}"/>
              </a:ext>
            </a:extLst>
          </p:cNvPr>
          <p:cNvPicPr>
            <a:picLocks noChangeAspect="1"/>
          </p:cNvPicPr>
          <p:nvPr/>
        </p:nvPicPr>
        <p:blipFill>
          <a:blip r:embed="rId4"/>
          <a:stretch>
            <a:fillRect/>
          </a:stretch>
        </p:blipFill>
        <p:spPr>
          <a:xfrm>
            <a:off x="7228114" y="3528325"/>
            <a:ext cx="4963886" cy="2781958"/>
          </a:xfrm>
          <a:prstGeom prst="roundRect">
            <a:avLst/>
          </a:prstGeom>
        </p:spPr>
      </p:pic>
    </p:spTree>
    <p:extLst>
      <p:ext uri="{BB962C8B-B14F-4D97-AF65-F5344CB8AC3E}">
        <p14:creationId xmlns:p14="http://schemas.microsoft.com/office/powerpoint/2010/main" val="116993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p:txBody>
          <a:bodyPr/>
          <a:lstStyle/>
          <a:p>
            <a:r>
              <a:rPr lang="en-US" dirty="0"/>
              <a:t>Thank you</a:t>
            </a:r>
          </a:p>
        </p:txBody>
      </p:sp>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a:lstStyle/>
          <a:p>
            <a:r>
              <a:rPr lang="en-US" b="1" dirty="0">
                <a:solidFill>
                  <a:schemeClr val="accent5"/>
                </a:solidFill>
              </a:rPr>
              <a:t>commercial@navigator.ly</a:t>
            </a:r>
          </a:p>
        </p:txBody>
      </p:sp>
      <p:sp>
        <p:nvSpPr>
          <p:cNvPr id="5" name="Text Placeholder 4">
            <a:extLst>
              <a:ext uri="{FF2B5EF4-FFF2-40B4-BE49-F238E27FC236}">
                <a16:creationId xmlns:a16="http://schemas.microsoft.com/office/drawing/2014/main" id="{F91501E1-4EA1-44EB-AF62-6F74678A2331}"/>
              </a:ext>
            </a:extLst>
          </p:cNvPr>
          <p:cNvSpPr>
            <a:spLocks noGrp="1"/>
          </p:cNvSpPr>
          <p:nvPr>
            <p:ph type="body" sz="quarter" idx="11"/>
          </p:nvPr>
        </p:nvSpPr>
        <p:spPr/>
        <p:txBody>
          <a:bodyPr/>
          <a:lstStyle/>
          <a:p>
            <a:r>
              <a:rPr lang="en-US" b="1" dirty="0">
                <a:solidFill>
                  <a:schemeClr val="accent5"/>
                </a:solidFill>
              </a:rPr>
              <a:t>https://www.navigator.ly</a:t>
            </a:r>
          </a:p>
        </p:txBody>
      </p:sp>
      <p:pic>
        <p:nvPicPr>
          <p:cNvPr id="3" name="Picture 2">
            <a:extLst>
              <a:ext uri="{FF2B5EF4-FFF2-40B4-BE49-F238E27FC236}">
                <a16:creationId xmlns:a16="http://schemas.microsoft.com/office/drawing/2014/main" id="{9996CBEC-FB3C-BFBD-CF5B-1C58C55338D7}"/>
              </a:ext>
            </a:extLst>
          </p:cNvPr>
          <p:cNvPicPr>
            <a:picLocks noChangeAspect="1"/>
          </p:cNvPicPr>
          <p:nvPr/>
        </p:nvPicPr>
        <p:blipFill>
          <a:blip r:embed="rId3"/>
          <a:stretch>
            <a:fillRect/>
          </a:stretch>
        </p:blipFill>
        <p:spPr>
          <a:xfrm>
            <a:off x="6096000" y="728545"/>
            <a:ext cx="2544053" cy="2100077"/>
          </a:xfrm>
          <a:prstGeom prst="rect">
            <a:avLst/>
          </a:prstGeom>
        </p:spPr>
      </p:pic>
      <p:pic>
        <p:nvPicPr>
          <p:cNvPr id="14" name="Picture Placeholder 13">
            <a:extLst>
              <a:ext uri="{FF2B5EF4-FFF2-40B4-BE49-F238E27FC236}">
                <a16:creationId xmlns:a16="http://schemas.microsoft.com/office/drawing/2014/main" id="{4EDA1DED-DCDA-0F0B-CF14-60896E20EEDF}"/>
              </a:ext>
            </a:extLst>
          </p:cNvPr>
          <p:cNvPicPr>
            <a:picLocks noGrp="1" noChangeAspect="1"/>
          </p:cNvPicPr>
          <p:nvPr>
            <p:ph type="pic" sz="quarter" idx="10"/>
          </p:nvPr>
        </p:nvPicPr>
        <p:blipFill>
          <a:blip r:embed="rId4"/>
          <a:srcRect/>
          <a:stretch>
            <a:fillRect/>
          </a:stretch>
        </p:blipFill>
        <p:spPr/>
      </p:pic>
    </p:spTree>
    <p:extLst>
      <p:ext uri="{BB962C8B-B14F-4D97-AF65-F5344CB8AC3E}">
        <p14:creationId xmlns:p14="http://schemas.microsoft.com/office/powerpoint/2010/main" val="292880249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1207</TotalTime>
  <Words>442</Words>
  <Application>Microsoft Office PowerPoint</Application>
  <PresentationFormat>Widescreen</PresentationFormat>
  <Paragraphs>50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Corbel</vt:lpstr>
      <vt:lpstr>halyard-display</vt:lpstr>
      <vt:lpstr>Söhne</vt:lpstr>
      <vt:lpstr>Office Theme</vt:lpstr>
      <vt:lpstr>Partner with Navigator Shipping Agency for Maritime Excellence</vt:lpstr>
      <vt:lpstr>About Navigator Shipping Agency</vt:lpstr>
      <vt:lpstr>Our Services</vt:lpstr>
      <vt:lpstr>Expertise in Libyan Ports</vt:lpstr>
      <vt:lpstr>Why Choose Us?</vt:lpstr>
      <vt:lpstr>Our Commitment to Safety and Efficiency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with Navigator Shipping Agency for Maritime Excellence</dc:title>
  <dc:creator>Mohamed Al Ragaibi</dc:creator>
  <cp:lastModifiedBy>Mohamed Al Ragaibi</cp:lastModifiedBy>
  <cp:revision>2</cp:revision>
  <dcterms:created xsi:type="dcterms:W3CDTF">2024-01-15T11:59:39Z</dcterms:created>
  <dcterms:modified xsi:type="dcterms:W3CDTF">2024-01-16T13:10:26Z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